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855"/>
    <a:srgbClr val="6E002A"/>
    <a:srgbClr val="F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p:cViewPr varScale="1">
        <p:scale>
          <a:sx n="104" d="100"/>
          <a:sy n="104" d="100"/>
        </p:scale>
        <p:origin x="232"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281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561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7955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73009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955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081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38127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15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t>3/23/24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52584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6244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053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876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7803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593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3/23/24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67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26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612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3/23/24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682445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50AdR_Ib4KQ"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ariejudson.com/"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hyperlink" Target="https://www.instagram.com/marie.judson.writer/" TargetMode="External"/><Relationship Id="rId4" Type="http://schemas.openxmlformats.org/officeDocument/2006/relationships/hyperlink" Target="https://mariejudson.com/newslett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mariejudson@gmail.com"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717F79-10AA-BDA7-F684-1D1A94EF1FC5}"/>
              </a:ext>
            </a:extLst>
          </p:cNvPr>
          <p:cNvPicPr>
            <a:picLocks noChangeAspect="1"/>
          </p:cNvPicPr>
          <p:nvPr/>
        </p:nvPicPr>
        <p:blipFill rotWithShape="1">
          <a:blip r:embed="rId2"/>
          <a:srcRect l="4966" r="5183"/>
          <a:stretch/>
        </p:blipFill>
        <p:spPr>
          <a:xfrm>
            <a:off x="0" y="0"/>
            <a:ext cx="5659395" cy="6858000"/>
          </a:xfrm>
          <a:prstGeom prst="rect">
            <a:avLst/>
          </a:prstGeom>
        </p:spPr>
      </p:pic>
      <p:sp>
        <p:nvSpPr>
          <p:cNvPr id="3" name="Subtitle 2">
            <a:extLst>
              <a:ext uri="{FF2B5EF4-FFF2-40B4-BE49-F238E27FC236}">
                <a16:creationId xmlns:a16="http://schemas.microsoft.com/office/drawing/2014/main" id="{6EB1855D-62AD-D242-1754-6FEA2B70B1E9}"/>
              </a:ext>
            </a:extLst>
          </p:cNvPr>
          <p:cNvSpPr>
            <a:spLocks noGrp="1"/>
          </p:cNvSpPr>
          <p:nvPr>
            <p:ph type="subTitle" idx="1"/>
          </p:nvPr>
        </p:nvSpPr>
        <p:spPr>
          <a:xfrm>
            <a:off x="6705602" y="6378492"/>
            <a:ext cx="4072067" cy="391969"/>
          </a:xfrm>
        </p:spPr>
        <p:txBody>
          <a:bodyPr/>
          <a:lstStyle/>
          <a:p>
            <a:pPr algn="ctr"/>
            <a:r>
              <a:rPr lang="en-US" dirty="0"/>
              <a:t>Click to watch the </a:t>
            </a:r>
            <a:r>
              <a:rPr lang="en-US" dirty="0">
                <a:hlinkClick r:id="rId3"/>
              </a:rPr>
              <a:t>trailer</a:t>
            </a:r>
            <a:endParaRPr lang="en-US" dirty="0"/>
          </a:p>
        </p:txBody>
      </p:sp>
      <p:sp>
        <p:nvSpPr>
          <p:cNvPr id="13" name="Rectangle 12">
            <a:extLst>
              <a:ext uri="{FF2B5EF4-FFF2-40B4-BE49-F238E27FC236}">
                <a16:creationId xmlns:a16="http://schemas.microsoft.com/office/drawing/2014/main" id="{E7AE3355-60EA-332C-D089-867180A73D16}"/>
              </a:ext>
            </a:extLst>
          </p:cNvPr>
          <p:cNvSpPr/>
          <p:nvPr/>
        </p:nvSpPr>
        <p:spPr>
          <a:xfrm>
            <a:off x="5301568" y="485813"/>
            <a:ext cx="6690470" cy="1323439"/>
          </a:xfrm>
          <a:prstGeom prst="rect">
            <a:avLst/>
          </a:prstGeom>
          <a:noFill/>
        </p:spPr>
        <p:txBody>
          <a:bodyPr wrap="square" lIns="91440" tIns="45720" rIns="91440" bIns="45720">
            <a:spAutoFit/>
          </a:bodyPr>
          <a:lstStyle/>
          <a:p>
            <a:pPr algn="ctr"/>
            <a:r>
              <a:rPr lang="en-US" sz="4000" i="1" dirty="0">
                <a:ln w="0"/>
                <a:solidFill>
                  <a:schemeClr val="bg2">
                    <a:lumMod val="75000"/>
                  </a:schemeClr>
                </a:solidFill>
                <a:effectLst>
                  <a:outerShdw blurRad="38100" dist="25400" dir="5400000" algn="ctr" rotWithShape="0">
                    <a:srgbClr val="6E747A">
                      <a:alpha val="43000"/>
                    </a:srgbClr>
                  </a:outerShdw>
                </a:effectLst>
              </a:rPr>
              <a:t>Stretched Across Time</a:t>
            </a:r>
          </a:p>
          <a:p>
            <a:pPr algn="ctr"/>
            <a:r>
              <a:rPr lang="en-US" sz="4000" dirty="0">
                <a:ln w="0"/>
                <a:solidFill>
                  <a:schemeClr val="accent1"/>
                </a:solidFill>
                <a:effectLst>
                  <a:outerShdw blurRad="38100" dist="25400" dir="5400000" algn="ctr" rotWithShape="0">
                    <a:srgbClr val="6E747A">
                      <a:alpha val="43000"/>
                    </a:srgbClr>
                  </a:outerShdw>
                </a:effectLst>
              </a:rPr>
              <a:t>Book Club Resource Guide</a:t>
            </a:r>
          </a:p>
        </p:txBody>
      </p:sp>
      <p:sp>
        <p:nvSpPr>
          <p:cNvPr id="5" name="TextBox 4">
            <a:extLst>
              <a:ext uri="{FF2B5EF4-FFF2-40B4-BE49-F238E27FC236}">
                <a16:creationId xmlns:a16="http://schemas.microsoft.com/office/drawing/2014/main" id="{4C7062CB-CCED-D47E-9626-31AD7F8DFDEF}"/>
              </a:ext>
            </a:extLst>
          </p:cNvPr>
          <p:cNvSpPr txBox="1"/>
          <p:nvPr/>
        </p:nvSpPr>
        <p:spPr>
          <a:xfrm>
            <a:off x="5727140" y="2729167"/>
            <a:ext cx="2998571" cy="1477328"/>
          </a:xfrm>
          <a:prstGeom prst="rect">
            <a:avLst/>
          </a:prstGeom>
          <a:noFill/>
        </p:spPr>
        <p:txBody>
          <a:bodyPr wrap="square" rtlCol="0">
            <a:spAutoFit/>
          </a:bodyPr>
          <a:lstStyle/>
          <a:p>
            <a:r>
              <a:rPr lang="en-US" dirty="0">
                <a:solidFill>
                  <a:schemeClr val="accent2"/>
                </a:solidFill>
              </a:rPr>
              <a:t>“A well-written story of fantasy in medieval times”</a:t>
            </a:r>
          </a:p>
          <a:p>
            <a:endParaRPr lang="en-US" dirty="0">
              <a:solidFill>
                <a:schemeClr val="accent2"/>
              </a:solidFill>
            </a:endParaRPr>
          </a:p>
          <a:p>
            <a:pPr algn="ctr"/>
            <a:r>
              <a:rPr lang="en-US" dirty="0"/>
              <a:t>Amazon Reviewer</a:t>
            </a:r>
          </a:p>
          <a:p>
            <a:endParaRPr lang="en-US" dirty="0">
              <a:solidFill>
                <a:schemeClr val="accent2"/>
              </a:solidFill>
            </a:endParaRPr>
          </a:p>
        </p:txBody>
      </p:sp>
      <p:sp>
        <p:nvSpPr>
          <p:cNvPr id="6" name="TextBox 5">
            <a:extLst>
              <a:ext uri="{FF2B5EF4-FFF2-40B4-BE49-F238E27FC236}">
                <a16:creationId xmlns:a16="http://schemas.microsoft.com/office/drawing/2014/main" id="{95C621EE-CD10-5E0E-C4E2-6B921E984EE2}"/>
              </a:ext>
            </a:extLst>
          </p:cNvPr>
          <p:cNvSpPr txBox="1"/>
          <p:nvPr/>
        </p:nvSpPr>
        <p:spPr>
          <a:xfrm>
            <a:off x="9319099" y="2700064"/>
            <a:ext cx="2791838" cy="1477328"/>
          </a:xfrm>
          <a:prstGeom prst="rect">
            <a:avLst/>
          </a:prstGeom>
          <a:noFill/>
        </p:spPr>
        <p:txBody>
          <a:bodyPr wrap="square" rtlCol="0">
            <a:spAutoFit/>
          </a:bodyPr>
          <a:lstStyle/>
          <a:p>
            <a:r>
              <a:rPr lang="en-US" dirty="0">
                <a:solidFill>
                  <a:srgbClr val="002060"/>
                </a:solidFill>
              </a:rPr>
              <a:t>“A fantastic follow up in this uniquely compelling time-travel adventure”</a:t>
            </a:r>
          </a:p>
          <a:p>
            <a:pPr algn="ctr"/>
            <a:endParaRPr lang="en-US" dirty="0">
              <a:solidFill>
                <a:srgbClr val="002060"/>
              </a:solidFill>
            </a:endParaRPr>
          </a:p>
          <a:p>
            <a:pPr algn="ctr"/>
            <a:r>
              <a:rPr lang="en-US" dirty="0"/>
              <a:t>Goodreads Reviewer </a:t>
            </a:r>
          </a:p>
        </p:txBody>
      </p:sp>
      <p:pic>
        <p:nvPicPr>
          <p:cNvPr id="14" name="Picture 13">
            <a:extLst>
              <a:ext uri="{FF2B5EF4-FFF2-40B4-BE49-F238E27FC236}">
                <a16:creationId xmlns:a16="http://schemas.microsoft.com/office/drawing/2014/main" id="{AAD9F87C-136A-DE61-1BD9-B555F4B4A264}"/>
              </a:ext>
            </a:extLst>
          </p:cNvPr>
          <p:cNvPicPr>
            <a:picLocks noChangeAspect="1"/>
          </p:cNvPicPr>
          <p:nvPr/>
        </p:nvPicPr>
        <p:blipFill>
          <a:blip r:embed="rId4"/>
          <a:stretch>
            <a:fillRect/>
          </a:stretch>
        </p:blipFill>
        <p:spPr>
          <a:xfrm>
            <a:off x="-381316" y="814738"/>
            <a:ext cx="6690469" cy="6151515"/>
          </a:xfrm>
          <a:prstGeom prst="rect">
            <a:avLst/>
          </a:prstGeom>
        </p:spPr>
      </p:pic>
    </p:spTree>
    <p:extLst>
      <p:ext uri="{BB962C8B-B14F-4D97-AF65-F5344CB8AC3E}">
        <p14:creationId xmlns:p14="http://schemas.microsoft.com/office/powerpoint/2010/main" val="1573340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03063-B6E6-7819-193A-6FD235426463}"/>
              </a:ext>
            </a:extLst>
          </p:cNvPr>
          <p:cNvSpPr/>
          <p:nvPr/>
        </p:nvSpPr>
        <p:spPr>
          <a:xfrm>
            <a:off x="836579" y="2383277"/>
            <a:ext cx="10690698" cy="3803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actical Guide to Alchemy and Its Modern Day Uses | Reality Sandwich">
            <a:extLst>
              <a:ext uri="{FF2B5EF4-FFF2-40B4-BE49-F238E27FC236}">
                <a16:creationId xmlns:a16="http://schemas.microsoft.com/office/drawing/2014/main" id="{22AAF1FE-D947-D082-9180-A2E4CB92D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82"/>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844E4C-D5F6-A903-E3F3-9E0CA185B37C}"/>
              </a:ext>
            </a:extLst>
          </p:cNvPr>
          <p:cNvSpPr>
            <a:spLocks noGrp="1"/>
          </p:cNvSpPr>
          <p:nvPr>
            <p:ph type="title"/>
          </p:nvPr>
        </p:nvSpPr>
        <p:spPr>
          <a:xfrm>
            <a:off x="680321" y="189023"/>
            <a:ext cx="11041509" cy="1080938"/>
          </a:xfrm>
        </p:spPr>
        <p:txBody>
          <a:bodyPr/>
          <a:lstStyle/>
          <a:p>
            <a:pPr algn="ctr"/>
            <a:r>
              <a:rPr lang="en-US" dirty="0"/>
              <a:t>Thank you for considering </a:t>
            </a:r>
            <a:r>
              <a:rPr lang="en-US" i="1" dirty="0">
                <a:solidFill>
                  <a:schemeClr val="accent6">
                    <a:lumMod val="75000"/>
                  </a:schemeClr>
                </a:solidFill>
              </a:rPr>
              <a:t>Stretched Across Time </a:t>
            </a:r>
            <a:br>
              <a:rPr lang="en-US" i="1" dirty="0">
                <a:solidFill>
                  <a:schemeClr val="accent6">
                    <a:lumMod val="75000"/>
                  </a:schemeClr>
                </a:solidFill>
              </a:rPr>
            </a:br>
            <a:r>
              <a:rPr lang="en-US" dirty="0"/>
              <a:t>for your next book club read!</a:t>
            </a:r>
          </a:p>
        </p:txBody>
      </p:sp>
      <p:pic>
        <p:nvPicPr>
          <p:cNvPr id="6" name="Picture 2" descr="Why generative AI is 'alchemy,' not science | VentureBeat">
            <a:extLst>
              <a:ext uri="{FF2B5EF4-FFF2-40B4-BE49-F238E27FC236}">
                <a16:creationId xmlns:a16="http://schemas.microsoft.com/office/drawing/2014/main" id="{86D31CFC-4C53-F0C0-656E-2E356EA93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4" y="1553048"/>
            <a:ext cx="2962897" cy="1660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20+ Alchemy Books for Free! [PDF] | InfoBooks.org">
            <a:extLst>
              <a:ext uri="{FF2B5EF4-FFF2-40B4-BE49-F238E27FC236}">
                <a16:creationId xmlns:a16="http://schemas.microsoft.com/office/drawing/2014/main" id="{ACD97EB7-28AF-BF7A-12A0-10EC254706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075"/>
          <a:stretch/>
        </p:blipFill>
        <p:spPr bwMode="auto">
          <a:xfrm>
            <a:off x="8467553" y="5019077"/>
            <a:ext cx="3438403" cy="1167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1 9 5 0 gypsy fair tail medieval castle. | Stable Diffusion | OpenArt">
            <a:extLst>
              <a:ext uri="{FF2B5EF4-FFF2-40B4-BE49-F238E27FC236}">
                <a16:creationId xmlns:a16="http://schemas.microsoft.com/office/drawing/2014/main" id="{932617E6-3151-365A-A130-0E54F68BE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94" y="4977357"/>
            <a:ext cx="2500660" cy="15202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idjourney prompt: analog style, medieval male gypsy - PromptHero">
            <a:extLst>
              <a:ext uri="{FF2B5EF4-FFF2-40B4-BE49-F238E27FC236}">
                <a16:creationId xmlns:a16="http://schemas.microsoft.com/office/drawing/2014/main" id="{7A454DF8-E603-0AF1-7BE1-7EF1C05FA9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86" r="14385" b="29730"/>
          <a:stretch/>
        </p:blipFill>
        <p:spPr bwMode="auto">
          <a:xfrm>
            <a:off x="7395685" y="1404122"/>
            <a:ext cx="1997042" cy="2038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Wandering through a Medieval Gypsy Camp | ramblingtart">
            <a:extLst>
              <a:ext uri="{FF2B5EF4-FFF2-40B4-BE49-F238E27FC236}">
                <a16:creationId xmlns:a16="http://schemas.microsoft.com/office/drawing/2014/main" id="{51181AB8-CDEC-5B01-0F9D-09A8C66887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551" t="2342" r="28468" b="23423"/>
          <a:stretch/>
        </p:blipFill>
        <p:spPr bwMode="auto">
          <a:xfrm>
            <a:off x="9877724" y="2383277"/>
            <a:ext cx="2028232" cy="1851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80D87EB-E3EC-FB3D-120C-2113B9367187}"/>
              </a:ext>
            </a:extLst>
          </p:cNvPr>
          <p:cNvPicPr>
            <a:picLocks noChangeAspect="1"/>
          </p:cNvPicPr>
          <p:nvPr/>
        </p:nvPicPr>
        <p:blipFill>
          <a:blip r:embed="rId8"/>
          <a:stretch>
            <a:fillRect/>
          </a:stretch>
        </p:blipFill>
        <p:spPr>
          <a:xfrm>
            <a:off x="2799273" y="2876737"/>
            <a:ext cx="1569480" cy="1789837"/>
          </a:xfrm>
          <a:prstGeom prst="rect">
            <a:avLst/>
          </a:prstGeom>
        </p:spPr>
      </p:pic>
    </p:spTree>
    <p:extLst>
      <p:ext uri="{BB962C8B-B14F-4D97-AF65-F5344CB8AC3E}">
        <p14:creationId xmlns:p14="http://schemas.microsoft.com/office/powerpoint/2010/main" val="190041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1360EF-554F-DC18-137C-7692D4B4BAFF}"/>
              </a:ext>
            </a:extLst>
          </p:cNvPr>
          <p:cNvSpPr>
            <a:spLocks noGrp="1"/>
          </p:cNvSpPr>
          <p:nvPr>
            <p:ph idx="1"/>
          </p:nvPr>
        </p:nvSpPr>
        <p:spPr>
          <a:xfrm>
            <a:off x="1224323" y="2065023"/>
            <a:ext cx="9069859" cy="4644696"/>
          </a:xfrm>
          <a:solidFill>
            <a:schemeClr val="bg1"/>
          </a:solidFill>
        </p:spPr>
        <p:txBody>
          <a:bodyPr>
            <a:normAutofit/>
          </a:bodyPr>
          <a:lstStyle/>
          <a:p>
            <a:pPr marL="0" indent="0" rtl="0">
              <a:spcBef>
                <a:spcPts val="0"/>
              </a:spcBef>
              <a:spcAft>
                <a:spcPts val="0"/>
              </a:spcAft>
              <a:buNone/>
            </a:pPr>
            <a:endParaRPr lang="en-US" sz="2200" b="0" i="0" u="none" strike="noStrike" dirty="0">
              <a:solidFill>
                <a:schemeClr val="accent6">
                  <a:lumMod val="50000"/>
                </a:schemeClr>
              </a:solidFill>
              <a:effectLst/>
              <a:latin typeface="Georgia" panose="02040502050405020303" pitchFamily="18" charset="0"/>
            </a:endParaRPr>
          </a:p>
          <a:p>
            <a:pPr marL="0" indent="0" rtl="0">
              <a:spcBef>
                <a:spcPts val="0"/>
              </a:spcBef>
              <a:spcAft>
                <a:spcPts val="0"/>
              </a:spcAft>
              <a:buNone/>
            </a:pPr>
            <a:endParaRPr lang="en-US" sz="2200" dirty="0">
              <a:solidFill>
                <a:schemeClr val="accent6">
                  <a:lumMod val="50000"/>
                </a:schemeClr>
              </a:solidFill>
              <a:latin typeface="Palatino" pitchFamily="2" charset="77"/>
              <a:ea typeface="Palatino" pitchFamily="2" charset="77"/>
            </a:endParaRPr>
          </a:p>
          <a:p>
            <a:pPr marL="0" indent="0" rtl="0">
              <a:spcBef>
                <a:spcPts val="0"/>
              </a:spcBef>
              <a:spcAft>
                <a:spcPts val="0"/>
              </a:spcAft>
              <a:buNone/>
            </a:pPr>
            <a:endParaRPr lang="en-US" sz="2200" b="0" i="0" u="none" strike="noStrike" dirty="0">
              <a:solidFill>
                <a:srgbClr val="6E002A"/>
              </a:solidFill>
              <a:effectLst/>
              <a:latin typeface="Palatino" pitchFamily="2" charset="77"/>
              <a:ea typeface="Palatino" pitchFamily="2" charset="77"/>
            </a:endParaRPr>
          </a:p>
          <a:p>
            <a:pPr marL="0" indent="0">
              <a:buNone/>
            </a:pPr>
            <a:br>
              <a:rPr lang="en-US" dirty="0"/>
            </a:br>
            <a:endParaRPr lang="en-US" dirty="0"/>
          </a:p>
        </p:txBody>
      </p:sp>
      <p:sp>
        <p:nvSpPr>
          <p:cNvPr id="7" name="TextBox 6">
            <a:extLst>
              <a:ext uri="{FF2B5EF4-FFF2-40B4-BE49-F238E27FC236}">
                <a16:creationId xmlns:a16="http://schemas.microsoft.com/office/drawing/2014/main" id="{BCB8400C-33A8-5D20-2035-E3931EEB3439}"/>
              </a:ext>
            </a:extLst>
          </p:cNvPr>
          <p:cNvSpPr txBox="1"/>
          <p:nvPr/>
        </p:nvSpPr>
        <p:spPr>
          <a:xfrm>
            <a:off x="1706235" y="2309879"/>
            <a:ext cx="8106033" cy="3508653"/>
          </a:xfrm>
          <a:prstGeom prst="rect">
            <a:avLst/>
          </a:prstGeom>
          <a:noFill/>
        </p:spPr>
        <p:txBody>
          <a:bodyPr wrap="square" rtlCol="0">
            <a:spAutoFit/>
          </a:bodyPr>
          <a:lstStyle/>
          <a:p>
            <a:pPr marL="0" indent="0" rtl="0">
              <a:spcBef>
                <a:spcPts val="0"/>
              </a:spcBef>
              <a:spcAft>
                <a:spcPts val="0"/>
              </a:spcAft>
              <a:buNone/>
            </a:pPr>
            <a:r>
              <a:rPr lang="en-US" dirty="0"/>
              <a:t>Synopsis</a:t>
            </a:r>
          </a:p>
          <a:p>
            <a:pPr marL="0" indent="0" rtl="0">
              <a:spcBef>
                <a:spcPts val="0"/>
              </a:spcBef>
              <a:spcAft>
                <a:spcPts val="0"/>
              </a:spcAft>
              <a:buNone/>
            </a:pPr>
            <a:endParaRPr lang="en-US" sz="1800" b="0" i="0" u="none" strike="noStrike" dirty="0">
              <a:solidFill>
                <a:schemeClr val="accent1"/>
              </a:solidFill>
              <a:effectLst/>
              <a:latin typeface="Palatino" pitchFamily="2" charset="77"/>
              <a:ea typeface="Palatino" pitchFamily="2" charset="77"/>
            </a:endParaRPr>
          </a:p>
          <a:p>
            <a:pPr marL="0" indent="0" rtl="0">
              <a:spcBef>
                <a:spcPts val="0"/>
              </a:spcBef>
              <a:spcAft>
                <a:spcPts val="0"/>
              </a:spcAft>
              <a:buNone/>
            </a:pPr>
            <a:r>
              <a:rPr lang="en-US" b="0" i="0" dirty="0">
                <a:solidFill>
                  <a:schemeClr val="accent1"/>
                </a:solidFill>
                <a:effectLst/>
                <a:latin typeface="Amazon Ember"/>
              </a:rPr>
              <a:t>Kay has been drawn into a vortex of intrigue in the ancient world, of magic-wielding Wanderers, mesmerizing sylphs, powerful Nordic shamans, crafty mages. And now she cannot deny that her children are involved. Her son is channeling stories of abductions by threatening pirates. Her daughter’s mysterious lover sounds uncannily like a tenth-century Welsh musician. She tries to pull away from the medieval world but finds herself increasingly enamored with her spirit-travel. Is she the only one who can rescue her friends, who can tread in ancient caverns undetected to mind-meld with marauding ancient </a:t>
            </a:r>
            <a:r>
              <a:rPr lang="en-US" b="0" i="0" dirty="0" err="1">
                <a:solidFill>
                  <a:schemeClr val="accent1"/>
                </a:solidFill>
                <a:effectLst/>
                <a:latin typeface="Amazon Ember"/>
              </a:rPr>
              <a:t>Jutlanders</a:t>
            </a:r>
            <a:r>
              <a:rPr lang="en-US" b="0" i="0" dirty="0">
                <a:solidFill>
                  <a:schemeClr val="accent1"/>
                </a:solidFill>
                <a:effectLst/>
                <a:latin typeface="Amazon Ember"/>
              </a:rPr>
              <a:t>? If she takes the next journey to the past, will she ever see her children again?</a:t>
            </a:r>
          </a:p>
          <a:p>
            <a:pPr marL="0" indent="0" rtl="0">
              <a:spcBef>
                <a:spcPts val="0"/>
              </a:spcBef>
              <a:spcAft>
                <a:spcPts val="0"/>
              </a:spcAft>
              <a:buNone/>
            </a:pPr>
            <a:endParaRPr lang="en-US" sz="2400" b="0" dirty="0">
              <a:solidFill>
                <a:schemeClr val="accent1"/>
              </a:solidFill>
              <a:effectLst/>
              <a:latin typeface="Palatino" pitchFamily="2" charset="77"/>
              <a:ea typeface="Palatino" pitchFamily="2" charset="77"/>
            </a:endParaRPr>
          </a:p>
        </p:txBody>
      </p:sp>
      <p:sp>
        <p:nvSpPr>
          <p:cNvPr id="9" name="TextBox 8">
            <a:extLst>
              <a:ext uri="{FF2B5EF4-FFF2-40B4-BE49-F238E27FC236}">
                <a16:creationId xmlns:a16="http://schemas.microsoft.com/office/drawing/2014/main" id="{7426C06F-08A6-E3F0-D2C8-CB105AA2B764}"/>
              </a:ext>
            </a:extLst>
          </p:cNvPr>
          <p:cNvSpPr txBox="1"/>
          <p:nvPr/>
        </p:nvSpPr>
        <p:spPr>
          <a:xfrm>
            <a:off x="185351" y="933373"/>
            <a:ext cx="11022227" cy="369332"/>
          </a:xfrm>
          <a:prstGeom prst="rect">
            <a:avLst/>
          </a:prstGeom>
          <a:solidFill>
            <a:schemeClr val="bg2">
              <a:lumMod val="60000"/>
              <a:lumOff val="40000"/>
            </a:schemeClr>
          </a:solidFill>
        </p:spPr>
        <p:txBody>
          <a:bodyPr wrap="square" rtlCol="0">
            <a:spAutoFit/>
          </a:bodyPr>
          <a:lstStyle/>
          <a:p>
            <a:r>
              <a:rPr lang="en-US" sz="1800" b="0" i="1" u="none" strike="noStrike" dirty="0">
                <a:solidFill>
                  <a:schemeClr val="bg2">
                    <a:lumMod val="50000"/>
                  </a:schemeClr>
                </a:solidFill>
                <a:effectLst/>
                <a:latin typeface="Palatino" pitchFamily="2" charset="77"/>
                <a:ea typeface="Palatino" pitchFamily="2" charset="77"/>
              </a:rPr>
              <a:t>Celtic mythology, medieval history, and modern-day mystery blend in this story where past and present collide. </a:t>
            </a:r>
            <a:endParaRPr lang="en-US" sz="2400" b="0" i="1" dirty="0">
              <a:solidFill>
                <a:schemeClr val="bg2">
                  <a:lumMod val="50000"/>
                </a:schemeClr>
              </a:solidFill>
              <a:effectLst/>
              <a:latin typeface="Palatino" pitchFamily="2" charset="77"/>
              <a:ea typeface="Palatino" pitchFamily="2" charset="77"/>
            </a:endParaRPr>
          </a:p>
        </p:txBody>
      </p:sp>
      <p:pic>
        <p:nvPicPr>
          <p:cNvPr id="10" name="Picture 9">
            <a:extLst>
              <a:ext uri="{FF2B5EF4-FFF2-40B4-BE49-F238E27FC236}">
                <a16:creationId xmlns:a16="http://schemas.microsoft.com/office/drawing/2014/main" id="{C170E33B-0C71-F998-7A14-E69759AEC3BC}"/>
              </a:ext>
            </a:extLst>
          </p:cNvPr>
          <p:cNvPicPr>
            <a:picLocks noChangeAspect="1"/>
          </p:cNvPicPr>
          <p:nvPr/>
        </p:nvPicPr>
        <p:blipFill>
          <a:blip r:embed="rId2"/>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423895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73BE-9AD0-DFC9-CD94-D6038DC32E4B}"/>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C415DDAC-2C97-D77D-BA59-52876F78BFD0}"/>
              </a:ext>
            </a:extLst>
          </p:cNvPr>
          <p:cNvSpPr>
            <a:spLocks noGrp="1"/>
          </p:cNvSpPr>
          <p:nvPr>
            <p:ph idx="1"/>
          </p:nvPr>
        </p:nvSpPr>
        <p:spPr>
          <a:xfrm>
            <a:off x="680321" y="2336873"/>
            <a:ext cx="9613861" cy="4372846"/>
          </a:xfrm>
        </p:spPr>
        <p:txBody>
          <a:bodyPr>
            <a:normAutofit fontScale="92500" lnSpcReduction="10000"/>
          </a:bodyPr>
          <a:lstStyle/>
          <a:p>
            <a:r>
              <a:rPr lang="en-US" dirty="0"/>
              <a:t>How do the settings of the book contribute to the feeling? </a:t>
            </a:r>
          </a:p>
          <a:p>
            <a:r>
              <a:rPr lang="en-US" dirty="0"/>
              <a:t>Describe a part of the settings that elicited a particular response in you.</a:t>
            </a:r>
          </a:p>
          <a:p>
            <a:r>
              <a:rPr lang="en-US" dirty="0"/>
              <a:t>Which character(s) do you identify with? </a:t>
            </a:r>
          </a:p>
          <a:p>
            <a:r>
              <a:rPr lang="en-US" dirty="0"/>
              <a:t>If you could be one of the characters or experience one of the settings which would it be? </a:t>
            </a:r>
          </a:p>
          <a:p>
            <a:r>
              <a:rPr lang="en-US" dirty="0"/>
              <a:t>What powers in this book would you want to have? </a:t>
            </a:r>
          </a:p>
          <a:p>
            <a:r>
              <a:rPr lang="en-US" dirty="0"/>
              <a:t>At any point, did you think the plot would evolve differently? </a:t>
            </a:r>
          </a:p>
          <a:p>
            <a:r>
              <a:rPr lang="en-US" dirty="0"/>
              <a:t>Are you eager to go on with the series and read </a:t>
            </a:r>
            <a:r>
              <a:rPr lang="en-US" i="1" dirty="0"/>
              <a:t>Strange Alliances</a:t>
            </a:r>
            <a:r>
              <a:rPr lang="en-US" dirty="0"/>
              <a:t>? </a:t>
            </a:r>
          </a:p>
          <a:p>
            <a:r>
              <a:rPr lang="en-US" dirty="0"/>
              <a:t>How would you describe the author's writing style? </a:t>
            </a:r>
          </a:p>
          <a:p>
            <a:r>
              <a:rPr lang="en-US" dirty="0"/>
              <a:t>What words or ideas created atmosphere? </a:t>
            </a:r>
          </a:p>
          <a:p>
            <a:r>
              <a:rPr lang="en-US" dirty="0"/>
              <a:t>Which character or characters are most memorable and why? </a:t>
            </a:r>
          </a:p>
        </p:txBody>
      </p:sp>
      <p:pic>
        <p:nvPicPr>
          <p:cNvPr id="4" name="Picture 3">
            <a:extLst>
              <a:ext uri="{FF2B5EF4-FFF2-40B4-BE49-F238E27FC236}">
                <a16:creationId xmlns:a16="http://schemas.microsoft.com/office/drawing/2014/main" id="{0C01C1FF-8513-C7CA-8ED7-2B27689D7927}"/>
              </a:ext>
            </a:extLst>
          </p:cNvPr>
          <p:cNvPicPr>
            <a:picLocks noChangeAspect="1"/>
          </p:cNvPicPr>
          <p:nvPr/>
        </p:nvPicPr>
        <p:blipFill>
          <a:blip r:embed="rId2"/>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208391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56AB-C583-1132-550D-18B95FEB6DBF}"/>
              </a:ext>
            </a:extLst>
          </p:cNvPr>
          <p:cNvSpPr>
            <a:spLocks noGrp="1"/>
          </p:cNvSpPr>
          <p:nvPr>
            <p:ph type="title"/>
          </p:nvPr>
        </p:nvSpPr>
        <p:spPr/>
        <p:txBody>
          <a:bodyPr/>
          <a:lstStyle/>
          <a:p>
            <a:r>
              <a:rPr lang="en-US" dirty="0"/>
              <a:t>Book Trivia Questions</a:t>
            </a:r>
          </a:p>
        </p:txBody>
      </p:sp>
      <p:sp>
        <p:nvSpPr>
          <p:cNvPr id="3" name="Content Placeholder 2">
            <a:extLst>
              <a:ext uri="{FF2B5EF4-FFF2-40B4-BE49-F238E27FC236}">
                <a16:creationId xmlns:a16="http://schemas.microsoft.com/office/drawing/2014/main" id="{A7B819AA-CF3E-EE7E-0F18-5C92DE0AA3C7}"/>
              </a:ext>
            </a:extLst>
          </p:cNvPr>
          <p:cNvSpPr>
            <a:spLocks noGrp="1"/>
          </p:cNvSpPr>
          <p:nvPr>
            <p:ph idx="1"/>
          </p:nvPr>
        </p:nvSpPr>
        <p:spPr>
          <a:xfrm>
            <a:off x="680321" y="2336872"/>
            <a:ext cx="9613861" cy="4088641"/>
          </a:xfrm>
        </p:spPr>
        <p:txBody>
          <a:bodyPr>
            <a:normAutofit/>
          </a:bodyPr>
          <a:lstStyle/>
          <a:p>
            <a:r>
              <a:rPr lang="en-US" dirty="0"/>
              <a:t>What is Kay’s work?</a:t>
            </a:r>
          </a:p>
          <a:p>
            <a:r>
              <a:rPr lang="en-US" dirty="0"/>
              <a:t>What part of California does Kay live in?</a:t>
            </a:r>
          </a:p>
          <a:p>
            <a:r>
              <a:rPr lang="en-US" dirty="0"/>
              <a:t>Where does she work at the start of the story?</a:t>
            </a:r>
          </a:p>
          <a:p>
            <a:r>
              <a:rPr lang="en-US" dirty="0"/>
              <a:t>Who is it that she looks like? </a:t>
            </a:r>
          </a:p>
          <a:p>
            <a:r>
              <a:rPr lang="en-US" dirty="0"/>
              <a:t>What is Duff’s relationship to her doppelganger? </a:t>
            </a:r>
          </a:p>
          <a:p>
            <a:r>
              <a:rPr lang="en-US" dirty="0"/>
              <a:t>Who is the bad guy? </a:t>
            </a:r>
          </a:p>
          <a:p>
            <a:r>
              <a:rPr lang="en-US" dirty="0"/>
              <a:t>Where does Kay time-travel to? </a:t>
            </a:r>
          </a:p>
          <a:p>
            <a:r>
              <a:rPr lang="en-US" dirty="0"/>
              <a:t>What is </a:t>
            </a:r>
            <a:r>
              <a:rPr lang="en-US" dirty="0" err="1"/>
              <a:t>Kyna’s</a:t>
            </a:r>
            <a:r>
              <a:rPr lang="en-US" dirty="0"/>
              <a:t> profession? </a:t>
            </a:r>
          </a:p>
          <a:p>
            <a:r>
              <a:rPr lang="en-US" dirty="0"/>
              <a:t>Who is Baird and how does he know </a:t>
            </a:r>
            <a:r>
              <a:rPr lang="en-US" dirty="0" err="1"/>
              <a:t>Kyna</a:t>
            </a:r>
            <a:r>
              <a:rPr lang="en-US" dirty="0"/>
              <a:t>?</a:t>
            </a:r>
          </a:p>
        </p:txBody>
      </p:sp>
      <p:pic>
        <p:nvPicPr>
          <p:cNvPr id="4" name="Picture 3">
            <a:extLst>
              <a:ext uri="{FF2B5EF4-FFF2-40B4-BE49-F238E27FC236}">
                <a16:creationId xmlns:a16="http://schemas.microsoft.com/office/drawing/2014/main" id="{AE06467F-5F22-4388-B3C7-C0C60ECFE217}"/>
              </a:ext>
            </a:extLst>
          </p:cNvPr>
          <p:cNvPicPr>
            <a:picLocks noChangeAspect="1"/>
          </p:cNvPicPr>
          <p:nvPr/>
        </p:nvPicPr>
        <p:blipFill>
          <a:blip r:embed="rId2"/>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224963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5114-20BA-F0FE-C7A4-9B49294B1E0E}"/>
              </a:ext>
            </a:extLst>
          </p:cNvPr>
          <p:cNvSpPr>
            <a:spLocks noGrp="1"/>
          </p:cNvSpPr>
          <p:nvPr>
            <p:ph type="title"/>
          </p:nvPr>
        </p:nvSpPr>
        <p:spPr/>
        <p:txBody>
          <a:bodyPr/>
          <a:lstStyle/>
          <a:p>
            <a:r>
              <a:rPr lang="en-US" dirty="0"/>
              <a:t>About the author</a:t>
            </a:r>
          </a:p>
        </p:txBody>
      </p:sp>
      <p:pic>
        <p:nvPicPr>
          <p:cNvPr id="5" name="Content Placeholder 4">
            <a:extLst>
              <a:ext uri="{FF2B5EF4-FFF2-40B4-BE49-F238E27FC236}">
                <a16:creationId xmlns:a16="http://schemas.microsoft.com/office/drawing/2014/main" id="{5B7A6CDA-5434-8F13-2728-1D5F3A855DAF}"/>
              </a:ext>
            </a:extLst>
          </p:cNvPr>
          <p:cNvPicPr>
            <a:picLocks noGrp="1" noChangeAspect="1"/>
          </p:cNvPicPr>
          <p:nvPr>
            <p:ph idx="1"/>
          </p:nvPr>
        </p:nvPicPr>
        <p:blipFill>
          <a:blip r:embed="rId2"/>
          <a:stretch>
            <a:fillRect/>
          </a:stretch>
        </p:blipFill>
        <p:spPr>
          <a:xfrm>
            <a:off x="1081280" y="2505909"/>
            <a:ext cx="3598863" cy="3598863"/>
          </a:xfrm>
        </p:spPr>
      </p:pic>
      <p:sp>
        <p:nvSpPr>
          <p:cNvPr id="6" name="TextBox 5">
            <a:extLst>
              <a:ext uri="{FF2B5EF4-FFF2-40B4-BE49-F238E27FC236}">
                <a16:creationId xmlns:a16="http://schemas.microsoft.com/office/drawing/2014/main" id="{484120C6-6B0B-9B60-47D4-489BCDC14C34}"/>
              </a:ext>
            </a:extLst>
          </p:cNvPr>
          <p:cNvSpPr txBox="1"/>
          <p:nvPr/>
        </p:nvSpPr>
        <p:spPr>
          <a:xfrm>
            <a:off x="5487251" y="2505909"/>
            <a:ext cx="5695614" cy="3139321"/>
          </a:xfrm>
          <a:prstGeom prst="rect">
            <a:avLst/>
          </a:prstGeom>
          <a:noFill/>
        </p:spPr>
        <p:txBody>
          <a:bodyPr wrap="square" rtlCol="0">
            <a:spAutoFit/>
          </a:bodyPr>
          <a:lstStyle/>
          <a:p>
            <a:r>
              <a:rPr lang="en-US" dirty="0"/>
              <a:t>Marie Judson has been a professor, journal editor, and coffee roaster. Now a teacher on the northern coast of California, she has written five fantasy and science fiction novels. Some of her passions are studying dreams and dream symbols, singing harmony, and working toward a sustainable earth.</a:t>
            </a:r>
          </a:p>
          <a:p>
            <a:endParaRPr lang="en-US" dirty="0"/>
          </a:p>
          <a:p>
            <a:r>
              <a:rPr lang="en-US" dirty="0"/>
              <a:t>Marie is happy to participate in blog tours and other engagements with book groups. Reach out to her at her </a:t>
            </a:r>
            <a:r>
              <a:rPr lang="en-US" dirty="0">
                <a:hlinkClick r:id="rId3"/>
              </a:rPr>
              <a:t>website</a:t>
            </a:r>
            <a:r>
              <a:rPr lang="en-US" dirty="0"/>
              <a:t>, sign up to receive her </a:t>
            </a:r>
            <a:r>
              <a:rPr lang="en-US" dirty="0">
                <a:hlinkClick r:id="rId4"/>
              </a:rPr>
              <a:t>newsletter,</a:t>
            </a:r>
            <a:r>
              <a:rPr lang="en-US" dirty="0"/>
              <a:t> and follow her on Instagram: </a:t>
            </a:r>
            <a:r>
              <a:rPr lang="en-US" b="1" i="0" dirty="0" err="1">
                <a:solidFill>
                  <a:srgbClr val="000000"/>
                </a:solidFill>
                <a:effectLst/>
                <a:latin typeface="-apple-system"/>
                <a:hlinkClick r:id="rId5"/>
              </a:rPr>
              <a:t>marie.judson.writer</a:t>
            </a:r>
            <a:endParaRPr lang="en-US" dirty="0"/>
          </a:p>
        </p:txBody>
      </p:sp>
      <p:pic>
        <p:nvPicPr>
          <p:cNvPr id="32" name="Picture 31">
            <a:extLst>
              <a:ext uri="{FF2B5EF4-FFF2-40B4-BE49-F238E27FC236}">
                <a16:creationId xmlns:a16="http://schemas.microsoft.com/office/drawing/2014/main" id="{448F8BC8-FAAE-E4A3-A9B6-13B5FB28BBFF}"/>
              </a:ext>
            </a:extLst>
          </p:cNvPr>
          <p:cNvPicPr>
            <a:picLocks noChangeAspect="1"/>
          </p:cNvPicPr>
          <p:nvPr/>
        </p:nvPicPr>
        <p:blipFill>
          <a:blip r:embed="rId6"/>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2118484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59BF-22E2-3BB2-D1BE-CFD741F7C1A7}"/>
              </a:ext>
            </a:extLst>
          </p:cNvPr>
          <p:cNvSpPr>
            <a:spLocks noGrp="1"/>
          </p:cNvSpPr>
          <p:nvPr>
            <p:ph type="title"/>
          </p:nvPr>
        </p:nvSpPr>
        <p:spPr/>
        <p:txBody>
          <a:bodyPr/>
          <a:lstStyle/>
          <a:p>
            <a:r>
              <a:rPr lang="en-US" dirty="0"/>
              <a:t>Story Themes</a:t>
            </a:r>
          </a:p>
        </p:txBody>
      </p:sp>
      <p:sp>
        <p:nvSpPr>
          <p:cNvPr id="3" name="Content Placeholder 2">
            <a:extLst>
              <a:ext uri="{FF2B5EF4-FFF2-40B4-BE49-F238E27FC236}">
                <a16:creationId xmlns:a16="http://schemas.microsoft.com/office/drawing/2014/main" id="{9344E215-0306-89F2-98C0-EFC6DDB2E5EE}"/>
              </a:ext>
            </a:extLst>
          </p:cNvPr>
          <p:cNvSpPr>
            <a:spLocks noGrp="1"/>
          </p:cNvSpPr>
          <p:nvPr>
            <p:ph idx="1"/>
          </p:nvPr>
        </p:nvSpPr>
        <p:spPr/>
        <p:txBody>
          <a:bodyPr/>
          <a:lstStyle/>
          <a:p>
            <a:r>
              <a:rPr lang="en-US" dirty="0"/>
              <a:t>Search for Meaning: Kay tastes the reality of what she’s only studied.</a:t>
            </a:r>
          </a:p>
          <a:p>
            <a:r>
              <a:rPr lang="en-US" dirty="0"/>
              <a:t>Family: Kay fears that her travel to the past could affect her grown children.</a:t>
            </a:r>
          </a:p>
          <a:p>
            <a:r>
              <a:rPr lang="en-US" dirty="0"/>
              <a:t>Connection to roots: Kay encounters a time when life touched spirit, soul and magic</a:t>
            </a:r>
          </a:p>
        </p:txBody>
      </p:sp>
      <p:pic>
        <p:nvPicPr>
          <p:cNvPr id="5" name="Graphic 4" descr="Venn diagram">
            <a:extLst>
              <a:ext uri="{FF2B5EF4-FFF2-40B4-BE49-F238E27FC236}">
                <a16:creationId xmlns:a16="http://schemas.microsoft.com/office/drawing/2014/main" id="{CAF2E234-BB5B-300F-8E30-D94485B460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9644" y="4018006"/>
            <a:ext cx="2839994" cy="2839994"/>
          </a:xfrm>
          <a:prstGeom prst="rect">
            <a:avLst/>
          </a:prstGeom>
        </p:spPr>
      </p:pic>
      <p:pic>
        <p:nvPicPr>
          <p:cNvPr id="6" name="Picture 5">
            <a:extLst>
              <a:ext uri="{FF2B5EF4-FFF2-40B4-BE49-F238E27FC236}">
                <a16:creationId xmlns:a16="http://schemas.microsoft.com/office/drawing/2014/main" id="{C718EBEC-7FF3-3D88-ABF5-5A3C70A9CA57}"/>
              </a:ext>
            </a:extLst>
          </p:cNvPr>
          <p:cNvPicPr>
            <a:picLocks noChangeAspect="1"/>
          </p:cNvPicPr>
          <p:nvPr/>
        </p:nvPicPr>
        <p:blipFill>
          <a:blip r:embed="rId4"/>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83771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8C53-B794-BDAD-FC9B-3AC9465772FC}"/>
              </a:ext>
            </a:extLst>
          </p:cNvPr>
          <p:cNvSpPr>
            <a:spLocks noGrp="1"/>
          </p:cNvSpPr>
          <p:nvPr>
            <p:ph type="title"/>
          </p:nvPr>
        </p:nvSpPr>
        <p:spPr>
          <a:xfrm>
            <a:off x="680321" y="1013254"/>
            <a:ext cx="9613861" cy="820912"/>
          </a:xfrm>
        </p:spPr>
        <p:txBody>
          <a:bodyPr>
            <a:normAutofit fontScale="90000"/>
          </a:bodyPr>
          <a:lstStyle/>
          <a:p>
            <a:r>
              <a:rPr lang="en-US" sz="730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Come join the magic! </a:t>
            </a:r>
            <a:br>
              <a:rPr lang="en-US" dirty="0"/>
            </a:br>
            <a:endParaRPr lang="en-US" dirty="0"/>
          </a:p>
        </p:txBody>
      </p:sp>
      <p:sp>
        <p:nvSpPr>
          <p:cNvPr id="3" name="Content Placeholder 2">
            <a:extLst>
              <a:ext uri="{FF2B5EF4-FFF2-40B4-BE49-F238E27FC236}">
                <a16:creationId xmlns:a16="http://schemas.microsoft.com/office/drawing/2014/main" id="{FC886762-A86A-7618-ACAE-ACA4607A4A0D}"/>
              </a:ext>
            </a:extLst>
          </p:cNvPr>
          <p:cNvSpPr>
            <a:spLocks noGrp="1"/>
          </p:cNvSpPr>
          <p:nvPr>
            <p:ph idx="1"/>
          </p:nvPr>
        </p:nvSpPr>
        <p:spPr>
          <a:xfrm>
            <a:off x="-110512" y="2102095"/>
            <a:ext cx="9613861" cy="3599316"/>
          </a:xfrm>
        </p:spPr>
        <p:txBody>
          <a:bodyPr/>
          <a:lstStyle/>
          <a:p>
            <a:pPr marL="0" indent="0">
              <a:buNone/>
            </a:pPr>
            <a:endParaRPr lang="en-US" dirty="0"/>
          </a:p>
          <a:p>
            <a:pPr marL="457200" lvl="1" indent="0">
              <a:buNone/>
            </a:pPr>
            <a:r>
              <a:rPr lang="en-US" sz="4400" dirty="0">
                <a:solidFill>
                  <a:srgbClr val="FF7855"/>
                </a:solidFill>
                <a:latin typeface="Apple Chancery" panose="03020702040506060504" pitchFamily="66" charset="-79"/>
                <a:cs typeface="Apple Chancery" panose="03020702040506060504" pitchFamily="66" charset="-79"/>
              </a:rPr>
              <a:t>Bonus for groups: </a:t>
            </a:r>
            <a:r>
              <a:rPr lang="en-US" sz="4400" dirty="0">
                <a:solidFill>
                  <a:srgbClr val="FF7855"/>
                </a:solidFill>
                <a:latin typeface="Apple Chancery" panose="03020702040506060504" pitchFamily="66" charset="-79"/>
                <a:cs typeface="Apple Chancery" panose="03020702040506060504" pitchFamily="66" charset="-79"/>
                <a:hlinkClick r:id="rId2"/>
              </a:rPr>
              <a:t>contact me </a:t>
            </a:r>
            <a:r>
              <a:rPr lang="en-US" sz="4400" dirty="0">
                <a:solidFill>
                  <a:srgbClr val="FF7855"/>
                </a:solidFill>
                <a:latin typeface="Apple Chancery" panose="03020702040506060504" pitchFamily="66" charset="-79"/>
                <a:cs typeface="Apple Chancery" panose="03020702040506060504" pitchFamily="66" charset="-79"/>
              </a:rPr>
              <a:t>about your book club’s participation and I will provide an exclusive culminating party plan! </a:t>
            </a:r>
          </a:p>
        </p:txBody>
      </p:sp>
      <p:pic>
        <p:nvPicPr>
          <p:cNvPr id="4098" name="Picture 2" descr="Medieval Banquet by Candlelight with Three Courses and Drinks 2024 - Riga">
            <a:extLst>
              <a:ext uri="{FF2B5EF4-FFF2-40B4-BE49-F238E27FC236}">
                <a16:creationId xmlns:a16="http://schemas.microsoft.com/office/drawing/2014/main" id="{5789CEBC-B8B5-E1DB-8CD3-953C93152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043" y="4462160"/>
            <a:ext cx="3243134" cy="2162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53F135-4AE6-3CF5-F032-C153B8D63738}"/>
              </a:ext>
            </a:extLst>
          </p:cNvPr>
          <p:cNvPicPr>
            <a:picLocks noChangeAspect="1"/>
          </p:cNvPicPr>
          <p:nvPr/>
        </p:nvPicPr>
        <p:blipFill>
          <a:blip r:embed="rId4"/>
          <a:stretch>
            <a:fillRect/>
          </a:stretch>
        </p:blipFill>
        <p:spPr>
          <a:xfrm>
            <a:off x="10758932" y="698695"/>
            <a:ext cx="1276550" cy="1190004"/>
          </a:xfrm>
          <a:prstGeom prst="rect">
            <a:avLst/>
          </a:prstGeom>
        </p:spPr>
      </p:pic>
    </p:spTree>
    <p:extLst>
      <p:ext uri="{BB962C8B-B14F-4D97-AF65-F5344CB8AC3E}">
        <p14:creationId xmlns:p14="http://schemas.microsoft.com/office/powerpoint/2010/main" val="179570414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{45440909-4B3D-2F49-895B-97A12DE09CBF}tf10001057</Template>
  <TotalTime>5868</TotalTime>
  <Words>563</Words>
  <Application>Microsoft Macintosh PowerPoint</Application>
  <PresentationFormat>Widescreen</PresentationFormat>
  <Paragraphs>50</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Brush Script MT</vt:lpstr>
      <vt:lpstr>-apple-system</vt:lpstr>
      <vt:lpstr>Amazon Ember</vt:lpstr>
      <vt:lpstr>Apple Chancery</vt:lpstr>
      <vt:lpstr>Arial</vt:lpstr>
      <vt:lpstr>Georgia</vt:lpstr>
      <vt:lpstr>Palatino</vt:lpstr>
      <vt:lpstr>Trebuchet MS</vt:lpstr>
      <vt:lpstr>Berlin</vt:lpstr>
      <vt:lpstr>PowerPoint Presentation</vt:lpstr>
      <vt:lpstr>Thank you for considering Stretched Across Time  for your next book club read!</vt:lpstr>
      <vt:lpstr>PowerPoint Presentation</vt:lpstr>
      <vt:lpstr>Discussion Questions</vt:lpstr>
      <vt:lpstr>Book Trivia Questions</vt:lpstr>
      <vt:lpstr>About the author</vt:lpstr>
      <vt:lpstr>Story Themes</vt:lpstr>
      <vt:lpstr>Come join the magic!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mjudson@auesfamily.org</dc:creator>
  <cp:lastModifiedBy>mjudson@auesfamily.org</cp:lastModifiedBy>
  <cp:revision>5</cp:revision>
  <dcterms:created xsi:type="dcterms:W3CDTF">2024-02-10T21:16:43Z</dcterms:created>
  <dcterms:modified xsi:type="dcterms:W3CDTF">2024-03-27T18:51:02Z</dcterms:modified>
</cp:coreProperties>
</file>